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697530864197530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2345679012345678E-2"/>
                  <c:y val="-3.7613024175993416E-2"/>
                </c:manualLayout>
              </c:layout>
              <c:showVal val="1"/>
            </c:dLbl>
            <c:dLbl>
              <c:idx val="2"/>
              <c:layout>
                <c:manualLayout>
                  <c:x val="2.4691358024691416E-2"/>
                  <c:y val="-2.8933095519994945E-2"/>
                </c:manualLayout>
              </c:layout>
              <c:showVal val="1"/>
            </c:dLbl>
            <c:dLbl>
              <c:idx val="3"/>
              <c:layout>
                <c:manualLayout>
                  <c:x val="2.0061728395061727E-2"/>
                  <c:y val="-5.207957193599088E-2"/>
                </c:manualLayout>
              </c:layout>
              <c:showVal val="1"/>
            </c:dLbl>
            <c:dLbl>
              <c:idx val="4"/>
              <c:layout>
                <c:manualLayout>
                  <c:x val="1.2345679012345678E-2"/>
                  <c:y val="-2.8933095519994935E-2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подано заявлений</c:v>
                </c:pt>
                <c:pt idx="1">
                  <c:v>отозвали заявления</c:v>
                </c:pt>
                <c:pt idx="2">
                  <c:v>аттестованы</c:v>
                </c:pt>
                <c:pt idx="3">
                  <c:v>отрицательные заключения</c:v>
                </c:pt>
                <c:pt idx="4">
                  <c:v>положительные заключения</c:v>
                </c:pt>
                <c:pt idx="5">
                  <c:v>не аттестованы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</c:v>
                </c:pt>
                <c:pt idx="1">
                  <c:v>12</c:v>
                </c:pt>
                <c:pt idx="2">
                  <c:v>28</c:v>
                </c:pt>
                <c:pt idx="3">
                  <c:v>11</c:v>
                </c:pt>
                <c:pt idx="4">
                  <c:v>17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подано заявлений</c:v>
                </c:pt>
                <c:pt idx="1">
                  <c:v>отозвали заявления</c:v>
                </c:pt>
                <c:pt idx="2">
                  <c:v>аттестованы</c:v>
                </c:pt>
                <c:pt idx="3">
                  <c:v>отрицательные заключения</c:v>
                </c:pt>
                <c:pt idx="4">
                  <c:v>положительные заключения</c:v>
                </c:pt>
                <c:pt idx="5">
                  <c:v>не аттестованы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подано заявлений</c:v>
                </c:pt>
                <c:pt idx="1">
                  <c:v>отозвали заявления</c:v>
                </c:pt>
                <c:pt idx="2">
                  <c:v>аттестованы</c:v>
                </c:pt>
                <c:pt idx="3">
                  <c:v>отрицательные заключения</c:v>
                </c:pt>
                <c:pt idx="4">
                  <c:v>положительные заключения</c:v>
                </c:pt>
                <c:pt idx="5">
                  <c:v>не аттестованы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shape val="box"/>
        <c:axId val="67970944"/>
        <c:axId val="56782208"/>
        <c:axId val="0"/>
      </c:bar3DChart>
      <c:catAx>
        <c:axId val="67970944"/>
        <c:scaling>
          <c:orientation val="minMax"/>
        </c:scaling>
        <c:axPos val="b"/>
        <c:tickLblPos val="nextTo"/>
        <c:crossAx val="56782208"/>
        <c:crosses val="autoZero"/>
        <c:auto val="1"/>
        <c:lblAlgn val="ctr"/>
        <c:lblOffset val="100"/>
      </c:catAx>
      <c:valAx>
        <c:axId val="56782208"/>
        <c:scaling>
          <c:orientation val="minMax"/>
        </c:scaling>
        <c:axPos val="l"/>
        <c:majorGridlines/>
        <c:numFmt formatCode="General" sourceLinked="1"/>
        <c:tickLblPos val="nextTo"/>
        <c:crossAx val="67970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9050537085642076"/>
          <c:y val="0.3795434357526945"/>
          <c:w val="7.9514192670360577E-3"/>
          <c:h val="0.2409131284946110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3.0370888331743843E-2"/>
                  <c:y val="-2.603978596799544E-2"/>
                </c:manualLayout>
              </c:layout>
              <c:spPr/>
              <c:txPr>
                <a:bodyPr/>
                <a:lstStyle/>
                <a:p>
                  <a:pPr>
                    <a:defRPr sz="2000" baseline="0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6.0741776663487132E-3"/>
                  <c:y val="-3.8339768858739742E-2"/>
                </c:manualLayout>
              </c:layout>
              <c:showVal val="1"/>
            </c:dLbl>
            <c:dLbl>
              <c:idx val="3"/>
              <c:layout>
                <c:manualLayout>
                  <c:x val="4.5556332497615768E-3"/>
                  <c:y val="-1.7359857311996907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кол-во  заявлений</c:v>
                </c:pt>
                <c:pt idx="1">
                  <c:v>отзвали заявления</c:v>
                </c:pt>
                <c:pt idx="2">
                  <c:v>кол-во аттестованных педагогов</c:v>
                </c:pt>
                <c:pt idx="3">
                  <c:v>отрицательные заключения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0</c:v>
                </c:pt>
                <c:pt idx="2">
                  <c:v>13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кол-во  заявлений</c:v>
                </c:pt>
                <c:pt idx="1">
                  <c:v>отзвали заявления</c:v>
                </c:pt>
                <c:pt idx="2">
                  <c:v>кол-во аттестованных педагогов</c:v>
                </c:pt>
                <c:pt idx="3">
                  <c:v>отрицательные заключения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кол-во  заявлений</c:v>
                </c:pt>
                <c:pt idx="1">
                  <c:v>отзвали заявления</c:v>
                </c:pt>
                <c:pt idx="2">
                  <c:v>кол-во аттестованных педагогов</c:v>
                </c:pt>
                <c:pt idx="3">
                  <c:v>отрицательные заключения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33912320"/>
        <c:axId val="67991424"/>
        <c:axId val="0"/>
      </c:bar3DChart>
      <c:catAx>
        <c:axId val="33912320"/>
        <c:scaling>
          <c:orientation val="minMax"/>
        </c:scaling>
        <c:axPos val="b"/>
        <c:numFmt formatCode="General" sourceLinked="1"/>
        <c:tickLblPos val="nextTo"/>
        <c:crossAx val="67991424"/>
        <c:crosses val="autoZero"/>
        <c:auto val="1"/>
        <c:lblAlgn val="ctr"/>
        <c:lblOffset val="100"/>
      </c:catAx>
      <c:valAx>
        <c:axId val="67991424"/>
        <c:scaling>
          <c:orientation val="minMax"/>
        </c:scaling>
        <c:axPos val="l"/>
        <c:majorGridlines/>
        <c:numFmt formatCode="General" sourceLinked="1"/>
        <c:tickLblPos val="nextTo"/>
        <c:crossAx val="33912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9380783999222322"/>
          <c:y val="0.3795434357526945"/>
          <c:w val="6.192160007776803E-3"/>
          <c:h val="0.2409131284946110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0802469135802455E-2"/>
                  <c:y val="-4.629295283199189E-2"/>
                </c:manualLayout>
              </c:layout>
              <c:showVal val="1"/>
            </c:dLbl>
            <c:dLbl>
              <c:idx val="1"/>
              <c:layout>
                <c:manualLayout>
                  <c:x val="-3.0864197530864196E-3"/>
                  <c:y val="-3.471971462399391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4.0506333727992908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2011-2012 у.г</c:v>
                </c:pt>
                <c:pt idx="1">
                  <c:v>2012-2013 у.г.</c:v>
                </c:pt>
                <c:pt idx="2">
                  <c:v>2013-2014 у.г.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29.68</c:v>
                </c:pt>
                <c:pt idx="1">
                  <c:v>46</c:v>
                </c:pt>
                <c:pt idx="2">
                  <c:v>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2011-2012 у.г</c:v>
                </c:pt>
                <c:pt idx="1">
                  <c:v>2012-2013 у.г.</c:v>
                </c:pt>
                <c:pt idx="2">
                  <c:v>2013-2014 у.г.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2011-2012 у.г</c:v>
                </c:pt>
                <c:pt idx="1">
                  <c:v>2012-2013 у.г.</c:v>
                </c:pt>
                <c:pt idx="2">
                  <c:v>2013-2014 у.г.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69122688"/>
        <c:axId val="69366912"/>
        <c:axId val="0"/>
      </c:bar3DChart>
      <c:catAx>
        <c:axId val="6912268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aseline="0"/>
            </a:pPr>
            <a:endParaRPr lang="ru-RU"/>
          </a:p>
        </c:txPr>
        <c:crossAx val="69366912"/>
        <c:crosses val="autoZero"/>
        <c:auto val="1"/>
        <c:lblAlgn val="ctr"/>
        <c:lblOffset val="100"/>
      </c:catAx>
      <c:valAx>
        <c:axId val="69366912"/>
        <c:scaling>
          <c:orientation val="minMax"/>
        </c:scaling>
        <c:axPos val="l"/>
        <c:majorGridlines/>
        <c:numFmt formatCode="General" sourceLinked="1"/>
        <c:tickLblPos val="nextTo"/>
        <c:crossAx val="69122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9346067852629527"/>
          <c:y val="0.3795434357526945"/>
          <c:w val="6.539321473704676E-3"/>
          <c:h val="0.2409131284946110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04664"/>
            <a:ext cx="7851648" cy="37444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Итоги аттестации педагогических и руководящих кадров </a:t>
            </a:r>
            <a:r>
              <a:rPr lang="ru-RU" sz="4400" dirty="0" err="1" smtClean="0"/>
              <a:t>Большесосновского</a:t>
            </a:r>
            <a:r>
              <a:rPr lang="ru-RU" sz="4400" dirty="0" smtClean="0"/>
              <a:t> муниципального района</a:t>
            </a:r>
            <a:br>
              <a:rPr lang="ru-RU" sz="4400" dirty="0" smtClean="0"/>
            </a:br>
            <a:r>
              <a:rPr lang="ru-RU" sz="4400" dirty="0" smtClean="0"/>
              <a:t> в 2013-2014 учебном году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33400" y="6857999"/>
            <a:ext cx="785469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Аттестация на первую квалификационную категорию </a:t>
            </a:r>
            <a:br>
              <a:rPr lang="ru-RU" sz="4000" dirty="0" smtClean="0"/>
            </a:br>
            <a:r>
              <a:rPr lang="ru-RU" sz="4000" dirty="0" smtClean="0"/>
              <a:t>2013-2014 </a:t>
            </a:r>
            <a:r>
              <a:rPr lang="ru-RU" sz="4000" dirty="0" err="1" smtClean="0"/>
              <a:t>у.г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Аттестация </a:t>
            </a:r>
            <a:r>
              <a:rPr lang="ru-RU" sz="2800" dirty="0" smtClean="0"/>
              <a:t>на высшую </a:t>
            </a:r>
            <a:r>
              <a:rPr lang="ru-RU" sz="2800" dirty="0" smtClean="0"/>
              <a:t>квалификационную категорию </a:t>
            </a:r>
            <a:br>
              <a:rPr lang="ru-RU" sz="2800" dirty="0" smtClean="0"/>
            </a:br>
            <a:r>
              <a:rPr lang="ru-RU" sz="2800" dirty="0" smtClean="0"/>
              <a:t>2013-2014 </a:t>
            </a:r>
            <a:r>
              <a:rPr lang="ru-RU" sz="2800" dirty="0" err="1" smtClean="0"/>
              <a:t>у.г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363272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Динамика пользователей </a:t>
            </a:r>
            <a:r>
              <a:rPr lang="ru-RU" dirty="0" err="1" smtClean="0"/>
              <a:t>Портфолио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363272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Перспектива 2014-2015 </a:t>
            </a:r>
            <a:r>
              <a:rPr lang="ru-RU" dirty="0" err="1" smtClean="0"/>
              <a:t>у.г</a:t>
            </a:r>
            <a:r>
              <a:rPr lang="ru-RU" dirty="0" smtClean="0"/>
              <a:t>. высшая категория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Петреченко</a:t>
            </a:r>
            <a:r>
              <a:rPr lang="ru-RU" sz="3200" dirty="0" smtClean="0"/>
              <a:t> А.Г., БСОШ</a:t>
            </a:r>
          </a:p>
          <a:p>
            <a:r>
              <a:rPr lang="ru-RU" sz="3200" dirty="0" err="1" smtClean="0"/>
              <a:t>Бурдин</a:t>
            </a:r>
            <a:r>
              <a:rPr lang="ru-RU" sz="3200" dirty="0" smtClean="0"/>
              <a:t> Г.М.</a:t>
            </a:r>
          </a:p>
          <a:p>
            <a:r>
              <a:rPr lang="ru-RU" sz="3200" dirty="0" smtClean="0"/>
              <a:t>Груздева З.И.</a:t>
            </a:r>
          </a:p>
          <a:p>
            <a:r>
              <a:rPr lang="ru-RU" sz="3200" dirty="0" err="1" smtClean="0"/>
              <a:t>Иутина</a:t>
            </a:r>
            <a:r>
              <a:rPr lang="ru-RU" sz="3200" dirty="0" smtClean="0"/>
              <a:t> С.Б.</a:t>
            </a:r>
          </a:p>
          <a:p>
            <a:r>
              <a:rPr lang="ru-RU" sz="3200" dirty="0" err="1" smtClean="0"/>
              <a:t>Шлыкова</a:t>
            </a:r>
            <a:r>
              <a:rPr lang="ru-RU" sz="3200" dirty="0" smtClean="0"/>
              <a:t> Е.В</a:t>
            </a:r>
            <a:r>
              <a:rPr lang="ru-RU" sz="3200" dirty="0" smtClean="0"/>
              <a:t>., ЧСОШ</a:t>
            </a:r>
            <a:endParaRPr lang="ru-RU" sz="3200" dirty="0" smtClean="0"/>
          </a:p>
          <a:p>
            <a:r>
              <a:rPr lang="ru-RU" sz="3200" dirty="0" err="1" smtClean="0"/>
              <a:t>Мокина</a:t>
            </a:r>
            <a:r>
              <a:rPr lang="ru-RU" sz="3200" dirty="0" smtClean="0"/>
              <a:t> Е.Я</a:t>
            </a:r>
            <a:r>
              <a:rPr lang="ru-RU" sz="3200" dirty="0" smtClean="0"/>
              <a:t>., МБДОУ </a:t>
            </a:r>
            <a:endParaRPr lang="ru-RU" sz="3200" dirty="0" smtClean="0"/>
          </a:p>
          <a:p>
            <a:r>
              <a:rPr lang="ru-RU" sz="3200" dirty="0" smtClean="0"/>
              <a:t>Вдовина Н.В., ЦТЮ «Полет»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Перспектива 2014-2015 </a:t>
            </a:r>
            <a:r>
              <a:rPr lang="ru-RU" sz="3200" dirty="0" err="1" smtClean="0"/>
              <a:t>у.г</a:t>
            </a:r>
            <a:r>
              <a:rPr lang="ru-RU" sz="3200" dirty="0" smtClean="0"/>
              <a:t> первая категория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Осотова</a:t>
            </a:r>
            <a:r>
              <a:rPr lang="ru-RU" dirty="0" smtClean="0"/>
              <a:t> Л.Е.                                    </a:t>
            </a:r>
            <a:r>
              <a:rPr lang="ru-RU" dirty="0" err="1" smtClean="0"/>
              <a:t>Небогатикова</a:t>
            </a:r>
            <a:r>
              <a:rPr lang="ru-RU" dirty="0" smtClean="0"/>
              <a:t> Т.А.</a:t>
            </a:r>
          </a:p>
          <a:p>
            <a:r>
              <a:rPr lang="ru-RU" dirty="0" err="1" smtClean="0"/>
              <a:t>Веремчук</a:t>
            </a:r>
            <a:r>
              <a:rPr lang="ru-RU" dirty="0" smtClean="0"/>
              <a:t> Н.Г.                                  Липина Т.Н.</a:t>
            </a:r>
          </a:p>
          <a:p>
            <a:r>
              <a:rPr lang="ru-RU" dirty="0" smtClean="0"/>
              <a:t>Ефимова Э.С.                                   Перевозчиков Н.П.</a:t>
            </a:r>
          </a:p>
          <a:p>
            <a:r>
              <a:rPr lang="ru-RU" dirty="0" smtClean="0"/>
              <a:t>Зуева Е.М.                                         Кузнецова В.Н.</a:t>
            </a:r>
          </a:p>
          <a:p>
            <a:r>
              <a:rPr lang="ru-RU" dirty="0" smtClean="0"/>
              <a:t>Ноговицына Т.А.                             </a:t>
            </a:r>
            <a:r>
              <a:rPr lang="ru-RU" dirty="0" err="1" smtClean="0"/>
              <a:t>Чунарева</a:t>
            </a:r>
            <a:r>
              <a:rPr lang="ru-RU" dirty="0" smtClean="0"/>
              <a:t> Л.Н.</a:t>
            </a:r>
          </a:p>
          <a:p>
            <a:r>
              <a:rPr lang="ru-RU" dirty="0" err="1" smtClean="0"/>
              <a:t>Мартынчик</a:t>
            </a:r>
            <a:r>
              <a:rPr lang="ru-RU" dirty="0" smtClean="0"/>
              <a:t> Т.В.                              </a:t>
            </a:r>
            <a:r>
              <a:rPr lang="ru-RU" dirty="0" err="1" smtClean="0"/>
              <a:t>Литош</a:t>
            </a:r>
            <a:r>
              <a:rPr lang="ru-RU" dirty="0" smtClean="0"/>
              <a:t> С.А.</a:t>
            </a:r>
          </a:p>
          <a:p>
            <a:r>
              <a:rPr lang="ru-RU" dirty="0" smtClean="0"/>
              <a:t>Халтурина Л.П.                               </a:t>
            </a:r>
            <a:r>
              <a:rPr lang="ru-RU" dirty="0" err="1" smtClean="0"/>
              <a:t>Балдыкова</a:t>
            </a:r>
            <a:r>
              <a:rPr lang="ru-RU" dirty="0" smtClean="0"/>
              <a:t> Т.И.</a:t>
            </a:r>
          </a:p>
          <a:p>
            <a:r>
              <a:rPr lang="ru-RU" dirty="0" smtClean="0"/>
              <a:t>Толстова В.Н.                                   </a:t>
            </a:r>
            <a:r>
              <a:rPr lang="ru-RU" dirty="0" err="1" smtClean="0"/>
              <a:t>Пермякова</a:t>
            </a:r>
            <a:r>
              <a:rPr lang="ru-RU" dirty="0" smtClean="0"/>
              <a:t> В.Н.</a:t>
            </a:r>
          </a:p>
          <a:p>
            <a:r>
              <a:rPr lang="ru-RU" dirty="0" err="1" smtClean="0"/>
              <a:t>Жужгов</a:t>
            </a:r>
            <a:r>
              <a:rPr lang="ru-RU" dirty="0" smtClean="0"/>
              <a:t> Н.В.                                    </a:t>
            </a:r>
            <a:r>
              <a:rPr lang="ru-RU" dirty="0" err="1" smtClean="0"/>
              <a:t>Овчинникова</a:t>
            </a:r>
            <a:r>
              <a:rPr lang="ru-RU" dirty="0" smtClean="0"/>
              <a:t> В.В.</a:t>
            </a:r>
          </a:p>
          <a:p>
            <a:r>
              <a:rPr lang="ru-RU" dirty="0" err="1" smtClean="0"/>
              <a:t>Каракулова</a:t>
            </a:r>
            <a:r>
              <a:rPr lang="ru-RU" dirty="0" smtClean="0"/>
              <a:t> Т.Н.                               </a:t>
            </a:r>
            <a:r>
              <a:rPr lang="ru-RU" dirty="0" err="1" smtClean="0"/>
              <a:t>Мосина</a:t>
            </a:r>
            <a:r>
              <a:rPr lang="ru-RU" dirty="0" smtClean="0"/>
              <a:t> Н.М.</a:t>
            </a:r>
          </a:p>
          <a:p>
            <a:r>
              <a:rPr lang="ru-RU" dirty="0" smtClean="0"/>
              <a:t>Зорин А.Н.                                        </a:t>
            </a:r>
            <a:r>
              <a:rPr lang="ru-RU" dirty="0" err="1" smtClean="0"/>
              <a:t>Корзухина</a:t>
            </a:r>
            <a:r>
              <a:rPr lang="ru-RU" dirty="0" smtClean="0"/>
              <a:t> Н.И.</a:t>
            </a:r>
          </a:p>
          <a:p>
            <a:r>
              <a:rPr lang="ru-RU" dirty="0" smtClean="0"/>
              <a:t>Баранова Л.Ю.                                 </a:t>
            </a:r>
            <a:r>
              <a:rPr lang="ru-RU" dirty="0" err="1" smtClean="0"/>
              <a:t>Шафигулина</a:t>
            </a:r>
            <a:r>
              <a:rPr lang="ru-RU" dirty="0" smtClean="0"/>
              <a:t> Н.И.</a:t>
            </a:r>
          </a:p>
          <a:p>
            <a:r>
              <a:rPr lang="ru-RU" dirty="0" err="1" smtClean="0"/>
              <a:t>Складнева</a:t>
            </a:r>
            <a:r>
              <a:rPr lang="ru-RU" dirty="0" smtClean="0"/>
              <a:t> Н.С.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Руководители 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Лискова</a:t>
            </a:r>
            <a:r>
              <a:rPr lang="ru-RU" sz="3600" dirty="0" smtClean="0"/>
              <a:t> О.А., 16.10.2014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461</TotalTime>
  <Words>144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    Итоги аттестации педагогических и руководящих кадров Большесосновского муниципального района  в 2013-2014 учебном году</vt:lpstr>
      <vt:lpstr>Аттестация на первую квалификационную категорию  2013-2014 у.г.</vt:lpstr>
      <vt:lpstr>Аттестация на высшую квалификационную категорию  2013-2014 у.г.</vt:lpstr>
      <vt:lpstr>Динамика пользователей Портфолио</vt:lpstr>
      <vt:lpstr>Перспектива 2014-2015 у.г. высшая категория</vt:lpstr>
      <vt:lpstr>Перспектива 2014-2015 у.г первая категория</vt:lpstr>
      <vt:lpstr>Руководители ОО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Итоги аттестации педагогических и руководящих кадров Большесосновского муниципального района  в 2013-2014 учебном году</dc:title>
  <cp:lastModifiedBy>zhuzhgova</cp:lastModifiedBy>
  <cp:revision>9</cp:revision>
  <dcterms:modified xsi:type="dcterms:W3CDTF">2014-05-07T08:31:32Z</dcterms:modified>
</cp:coreProperties>
</file>